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8"/>
  </p:notesMasterIdLst>
  <p:handoutMasterIdLst>
    <p:handoutMasterId r:id="rId9"/>
  </p:handoutMasterIdLst>
  <p:sldIdLst>
    <p:sldId id="838841588" r:id="rId5"/>
    <p:sldId id="838841589" r:id="rId6"/>
    <p:sldId id="838841590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783B"/>
    <a:srgbClr val="8CBD3D"/>
    <a:srgbClr val="201C4F"/>
    <a:srgbClr val="8C8B97"/>
    <a:srgbClr val="FFFFFF"/>
    <a:srgbClr val="FFD00D"/>
    <a:srgbClr val="FC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41"/>
    <p:restoredTop sz="78639"/>
  </p:normalViewPr>
  <p:slideViewPr>
    <p:cSldViewPr snapToGrid="0">
      <p:cViewPr varScale="1">
        <p:scale>
          <a:sx n="132" d="100"/>
          <a:sy n="132" d="100"/>
        </p:scale>
        <p:origin x="9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5DB9C5-1C1A-D147-BC3B-6BDA669128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656EF5-6A29-1244-A565-F75A1FC76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B79DD-419C-8B49-8A34-AF5A348D0A40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6F3D6-824A-2A4F-BBD6-974C1BC647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D6E74-38F0-6D44-891C-C27EF22C64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7D0EF-57FF-CF46-8728-E56B748D6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3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0A573-314B-5443-BFB5-0106BA3D5CB7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54343-D86A-B649-99C9-97DEB977F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2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4343-D86A-B649-99C9-97DEB977F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69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4343-D86A-B649-99C9-97DEB977FB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5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AE94E-37A6-22A8-BA31-7BA3671C3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5025E-87C1-CA0E-5257-2749A7E25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85E18-577B-47A7-5174-ACCF9C7A8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5FB50-11DD-E685-1547-5C13CADEE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54343-D86A-B649-99C9-97DEB977FB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21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02240EC-785D-E54A-BDD5-6D22B3D946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3" y="1948147"/>
            <a:ext cx="4454006" cy="106009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rgbClr val="201C4F"/>
                </a:solidFill>
                <a:latin typeface="+mj-lt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93219C6-029E-A84F-ADB3-CF8E38C56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38" y="991564"/>
            <a:ext cx="3185410" cy="578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F5FD6-BA46-D445-B1E8-C9D180CD3291}"/>
              </a:ext>
            </a:extLst>
          </p:cNvPr>
          <p:cNvSpPr txBox="1"/>
          <p:nvPr userDrawn="1"/>
        </p:nvSpPr>
        <p:spPr>
          <a:xfrm>
            <a:off x="6115050" y="56007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DA488-292B-3F44-B395-DDF7B7C92C6F}"/>
              </a:ext>
            </a:extLst>
          </p:cNvPr>
          <p:cNvSpPr txBox="1"/>
          <p:nvPr userDrawn="1"/>
        </p:nvSpPr>
        <p:spPr>
          <a:xfrm>
            <a:off x="12363450" y="523875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9F60607-3F13-D54F-B7CB-0B69066B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24" t="12175" r="14065" b="10460"/>
          <a:stretch/>
        </p:blipFill>
        <p:spPr>
          <a:xfrm>
            <a:off x="5115340" y="523670"/>
            <a:ext cx="3920938" cy="420663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90DFCA-72CD-6D42-82C9-5B4942C0E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03" y="3054448"/>
            <a:ext cx="4454006" cy="55726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201C4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087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4B63EBFF-5A04-1940-8B4E-AFCC8AD0DD5D}"/>
              </a:ext>
            </a:extLst>
          </p:cNvPr>
          <p:cNvSpPr/>
          <p:nvPr userDrawn="1"/>
        </p:nvSpPr>
        <p:spPr>
          <a:xfrm rot="10800000">
            <a:off x="7418963" y="215896"/>
            <a:ext cx="1734064" cy="3136903"/>
          </a:xfrm>
          <a:custGeom>
            <a:avLst/>
            <a:gdLst>
              <a:gd name="connsiteX0" fmla="*/ 203200 w 2806700"/>
              <a:gd name="connsiteY0" fmla="*/ 0 h 5207000"/>
              <a:gd name="connsiteX1" fmla="*/ 2806700 w 2806700"/>
              <a:gd name="connsiteY1" fmla="*/ 2603500 h 5207000"/>
              <a:gd name="connsiteX2" fmla="*/ 203200 w 2806700"/>
              <a:gd name="connsiteY2" fmla="*/ 5207000 h 5207000"/>
              <a:gd name="connsiteX3" fmla="*/ 0 w 2806700"/>
              <a:gd name="connsiteY3" fmla="*/ 5196740 h 5207000"/>
              <a:gd name="connsiteX4" fmla="*/ 0 w 2806700"/>
              <a:gd name="connsiteY4" fmla="*/ 10261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5207000">
                <a:moveTo>
                  <a:pt x="203200" y="0"/>
                </a:moveTo>
                <a:cubicBezTo>
                  <a:pt x="1641073" y="0"/>
                  <a:pt x="2806700" y="1165627"/>
                  <a:pt x="2806700" y="2603500"/>
                </a:cubicBezTo>
                <a:cubicBezTo>
                  <a:pt x="2806700" y="4041373"/>
                  <a:pt x="1641073" y="5207000"/>
                  <a:pt x="203200" y="5207000"/>
                </a:cubicBezTo>
                <a:lnTo>
                  <a:pt x="0" y="5196740"/>
                </a:lnTo>
                <a:lnTo>
                  <a:pt x="0" y="10261"/>
                </a:lnTo>
                <a:close/>
              </a:path>
            </a:pathLst>
          </a:custGeom>
          <a:solidFill>
            <a:srgbClr val="FFD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6A1F5-27E1-2945-9AA3-1A878B1B5002}"/>
              </a:ext>
            </a:extLst>
          </p:cNvPr>
          <p:cNvSpPr txBox="1"/>
          <p:nvPr userDrawn="1"/>
        </p:nvSpPr>
        <p:spPr>
          <a:xfrm>
            <a:off x="11601450" y="12573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A69F661C-7399-A747-9B8E-34AB51AE97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4045" y="1215211"/>
            <a:ext cx="5729287" cy="453580"/>
          </a:xfrm>
        </p:spPr>
        <p:txBody>
          <a:bodyPr>
            <a:noAutofit/>
          </a:bodyPr>
          <a:lstStyle>
            <a:lvl1pPr marL="0" indent="0" algn="ctr">
              <a:buNone/>
              <a:defRPr sz="2400" b="1" i="0">
                <a:solidFill>
                  <a:schemeClr val="tx2"/>
                </a:solidFill>
                <a:latin typeface="+mj-lt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Our Team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580B5F2-0BCF-AE49-ACCB-C4BBCD7A85B5}"/>
              </a:ext>
            </a:extLst>
          </p:cNvPr>
          <p:cNvSpPr/>
          <p:nvPr userDrawn="1"/>
        </p:nvSpPr>
        <p:spPr>
          <a:xfrm>
            <a:off x="444776" y="4392317"/>
            <a:ext cx="404969" cy="4049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81064A-C660-EE4B-9AE4-3AEE30D3EA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045" y="1835147"/>
            <a:ext cx="1233487" cy="12334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CF683A6-D38F-CA43-ACC8-5ECA59E469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462645" y="1835147"/>
            <a:ext cx="1233487" cy="12334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FEE79FC5-2CC4-BA47-9230-71829B33C2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1245" y="1835147"/>
            <a:ext cx="1233487" cy="12334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189F794-CE48-D74A-B5EC-00312AA6BF5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59845" y="1835147"/>
            <a:ext cx="1233487" cy="1233488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84868C-7476-A04A-8D93-A64C4812953B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872DA6-12CE-A44A-8B3F-FA39C9FBA2B8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1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Photo Coll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2FA7A624-0653-AE4F-8A67-0AA6E08E8549}"/>
              </a:ext>
            </a:extLst>
          </p:cNvPr>
          <p:cNvSpPr/>
          <p:nvPr userDrawn="1"/>
        </p:nvSpPr>
        <p:spPr>
          <a:xfrm rot="16200000">
            <a:off x="1337051" y="1243319"/>
            <a:ext cx="2781298" cy="5031338"/>
          </a:xfrm>
          <a:custGeom>
            <a:avLst/>
            <a:gdLst>
              <a:gd name="connsiteX0" fmla="*/ 203200 w 2806700"/>
              <a:gd name="connsiteY0" fmla="*/ 0 h 5207000"/>
              <a:gd name="connsiteX1" fmla="*/ 2806700 w 2806700"/>
              <a:gd name="connsiteY1" fmla="*/ 2603500 h 5207000"/>
              <a:gd name="connsiteX2" fmla="*/ 203200 w 2806700"/>
              <a:gd name="connsiteY2" fmla="*/ 5207000 h 5207000"/>
              <a:gd name="connsiteX3" fmla="*/ 0 w 2806700"/>
              <a:gd name="connsiteY3" fmla="*/ 5196740 h 5207000"/>
              <a:gd name="connsiteX4" fmla="*/ 0 w 2806700"/>
              <a:gd name="connsiteY4" fmla="*/ 10261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5207000">
                <a:moveTo>
                  <a:pt x="203200" y="0"/>
                </a:moveTo>
                <a:cubicBezTo>
                  <a:pt x="1641073" y="0"/>
                  <a:pt x="2806700" y="1165627"/>
                  <a:pt x="2806700" y="2603500"/>
                </a:cubicBezTo>
                <a:cubicBezTo>
                  <a:pt x="2806700" y="4041373"/>
                  <a:pt x="1641073" y="5207000"/>
                  <a:pt x="203200" y="5207000"/>
                </a:cubicBezTo>
                <a:lnTo>
                  <a:pt x="0" y="5196740"/>
                </a:lnTo>
                <a:lnTo>
                  <a:pt x="0" y="102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B269F6EE-37DC-F344-A11A-EAC9152E92C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73211" y="2855047"/>
            <a:ext cx="881669" cy="1109893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67D637E3-4212-F540-964C-1693CABB3C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2530" y="2845423"/>
            <a:ext cx="1914977" cy="1157618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901A3664-28D5-744E-B1E9-EA8FDEF84D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83215" y="1241525"/>
            <a:ext cx="2302425" cy="1497441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3BE6EB8E-C1DD-9545-8557-3362D5654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95976" y="2845422"/>
            <a:ext cx="1180158" cy="1853041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5EC320-DB5A-6346-B84F-BC2740F72B5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0055" y="885925"/>
            <a:ext cx="1083733" cy="1843416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6A1F5-27E1-2945-9AA3-1A878B1B5002}"/>
              </a:ext>
            </a:extLst>
          </p:cNvPr>
          <p:cNvSpPr txBox="1"/>
          <p:nvPr userDrawn="1"/>
        </p:nvSpPr>
        <p:spPr>
          <a:xfrm>
            <a:off x="11601450" y="12573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77D77E-7E9F-8842-9F67-A2AA5F2BF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1870" y="2187739"/>
            <a:ext cx="3149600" cy="16710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6EB258F-3EE9-B64C-B0E3-B75F41A3F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1869" y="1657109"/>
            <a:ext cx="3149599" cy="322234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+mj-lt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4313E0-1006-5E4F-B793-D520D85C3D14}"/>
              </a:ext>
            </a:extLst>
          </p:cNvPr>
          <p:cNvSpPr/>
          <p:nvPr userDrawn="1"/>
        </p:nvSpPr>
        <p:spPr>
          <a:xfrm>
            <a:off x="8052949" y="373239"/>
            <a:ext cx="404969" cy="404969"/>
          </a:xfrm>
          <a:prstGeom prst="ellipse">
            <a:avLst/>
          </a:prstGeom>
          <a:solidFill>
            <a:srgbClr val="F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6D91917-88C4-D14B-B4DC-EC9ED492DDF3}"/>
              </a:ext>
            </a:extLst>
          </p:cNvPr>
          <p:cNvSpPr/>
          <p:nvPr userDrawn="1"/>
        </p:nvSpPr>
        <p:spPr>
          <a:xfrm rot="10800000">
            <a:off x="390186" y="706250"/>
            <a:ext cx="295896" cy="535273"/>
          </a:xfrm>
          <a:custGeom>
            <a:avLst/>
            <a:gdLst>
              <a:gd name="connsiteX0" fmla="*/ 203200 w 2806700"/>
              <a:gd name="connsiteY0" fmla="*/ 0 h 5207000"/>
              <a:gd name="connsiteX1" fmla="*/ 2806700 w 2806700"/>
              <a:gd name="connsiteY1" fmla="*/ 2603500 h 5207000"/>
              <a:gd name="connsiteX2" fmla="*/ 203200 w 2806700"/>
              <a:gd name="connsiteY2" fmla="*/ 5207000 h 5207000"/>
              <a:gd name="connsiteX3" fmla="*/ 0 w 2806700"/>
              <a:gd name="connsiteY3" fmla="*/ 5196740 h 5207000"/>
              <a:gd name="connsiteX4" fmla="*/ 0 w 2806700"/>
              <a:gd name="connsiteY4" fmla="*/ 10261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5207000">
                <a:moveTo>
                  <a:pt x="203200" y="0"/>
                </a:moveTo>
                <a:cubicBezTo>
                  <a:pt x="1641073" y="0"/>
                  <a:pt x="2806700" y="1165627"/>
                  <a:pt x="2806700" y="2603500"/>
                </a:cubicBezTo>
                <a:cubicBezTo>
                  <a:pt x="2806700" y="4041373"/>
                  <a:pt x="1641073" y="5207000"/>
                  <a:pt x="203200" y="5207000"/>
                </a:cubicBezTo>
                <a:lnTo>
                  <a:pt x="0" y="5196740"/>
                </a:lnTo>
                <a:lnTo>
                  <a:pt x="0" y="102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F8FC40-C94D-0849-9C41-F9653C0D5EF3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410FD2-2EBA-4347-A423-CE0236DB5BD8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 Photo Bur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E71902-E6A0-CE46-B82F-24049B8A61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2599" y="2273300"/>
            <a:ext cx="2457615" cy="245761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24E9DF-9221-654F-9F26-DECBE7DA1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80" r="22037"/>
          <a:stretch/>
        </p:blipFill>
        <p:spPr>
          <a:xfrm rot="10800000">
            <a:off x="0" y="-35696"/>
            <a:ext cx="4787647" cy="5179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6A1F5-27E1-2945-9AA3-1A878B1B5002}"/>
              </a:ext>
            </a:extLst>
          </p:cNvPr>
          <p:cNvSpPr txBox="1"/>
          <p:nvPr userDrawn="1"/>
        </p:nvSpPr>
        <p:spPr>
          <a:xfrm>
            <a:off x="11601450" y="12573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477D77E-7E9F-8842-9F67-A2AA5F2BFB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1870" y="2187739"/>
            <a:ext cx="3149600" cy="1671063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6EB258F-3EE9-B64C-B0E3-B75F41A3F2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1869" y="1657109"/>
            <a:ext cx="3149599" cy="322234"/>
          </a:xfr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chemeClr val="tx2"/>
                </a:solidFill>
                <a:latin typeface="+mj-lt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A05DE05-245A-C34C-8E7D-F7904772FDB2}"/>
              </a:ext>
            </a:extLst>
          </p:cNvPr>
          <p:cNvSpPr/>
          <p:nvPr userDrawn="1"/>
        </p:nvSpPr>
        <p:spPr>
          <a:xfrm rot="16200000">
            <a:off x="5564832" y="952312"/>
            <a:ext cx="353437" cy="639364"/>
          </a:xfrm>
          <a:custGeom>
            <a:avLst/>
            <a:gdLst>
              <a:gd name="connsiteX0" fmla="*/ 203200 w 2806700"/>
              <a:gd name="connsiteY0" fmla="*/ 0 h 5207000"/>
              <a:gd name="connsiteX1" fmla="*/ 2806700 w 2806700"/>
              <a:gd name="connsiteY1" fmla="*/ 2603500 h 5207000"/>
              <a:gd name="connsiteX2" fmla="*/ 203200 w 2806700"/>
              <a:gd name="connsiteY2" fmla="*/ 5207000 h 5207000"/>
              <a:gd name="connsiteX3" fmla="*/ 0 w 2806700"/>
              <a:gd name="connsiteY3" fmla="*/ 5196740 h 5207000"/>
              <a:gd name="connsiteX4" fmla="*/ 0 w 2806700"/>
              <a:gd name="connsiteY4" fmla="*/ 10261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5207000">
                <a:moveTo>
                  <a:pt x="203200" y="0"/>
                </a:moveTo>
                <a:cubicBezTo>
                  <a:pt x="1641073" y="0"/>
                  <a:pt x="2806700" y="1165627"/>
                  <a:pt x="2806700" y="2603500"/>
                </a:cubicBezTo>
                <a:cubicBezTo>
                  <a:pt x="2806700" y="4041373"/>
                  <a:pt x="1641073" y="5207000"/>
                  <a:pt x="203200" y="5207000"/>
                </a:cubicBezTo>
                <a:lnTo>
                  <a:pt x="0" y="5196740"/>
                </a:lnTo>
                <a:lnTo>
                  <a:pt x="0" y="102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7AC30-C1CF-FC40-A6EB-8CF9A9518693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AE38F-CF15-354C-9181-BE5C1D7D70EB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23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uilding with many windows&#10;&#10;Description automatically generated with low confidence">
            <a:extLst>
              <a:ext uri="{FF2B5EF4-FFF2-40B4-BE49-F238E27FC236}">
                <a16:creationId xmlns:a16="http://schemas.microsoft.com/office/drawing/2014/main" id="{55E92BBA-D1E8-E04C-95A1-47C23589F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98" y="0"/>
            <a:ext cx="169388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1A999-A11A-1346-9EDA-59F02D56B1D6}"/>
              </a:ext>
            </a:extLst>
          </p:cNvPr>
          <p:cNvSpPr txBox="1"/>
          <p:nvPr userDrawn="1"/>
        </p:nvSpPr>
        <p:spPr>
          <a:xfrm>
            <a:off x="-3009900" y="43815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65B69-BB31-5B40-A2DB-A56D2643A579}"/>
              </a:ext>
            </a:extLst>
          </p:cNvPr>
          <p:cNvSpPr txBox="1"/>
          <p:nvPr userDrawn="1"/>
        </p:nvSpPr>
        <p:spPr>
          <a:xfrm>
            <a:off x="12592050" y="-139065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7430632-B6E2-554E-93A9-0920E8CCF5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5880" y="1333800"/>
            <a:ext cx="7098459" cy="234889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3000" b="1" i="0">
                <a:solidFill>
                  <a:schemeClr val="tx2"/>
                </a:solidFill>
                <a:latin typeface="+mj-lt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Quote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DA071-1A3B-9D4C-ACB7-BA3551FEB6D8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C8F528-5497-9343-87B3-84F0FC5D5ED5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/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3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rgbClr val="FC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or, indoor, wall, person&#10;&#10;Description automatically generated">
            <a:extLst>
              <a:ext uri="{FF2B5EF4-FFF2-40B4-BE49-F238E27FC236}">
                <a16:creationId xmlns:a16="http://schemas.microsoft.com/office/drawing/2014/main" id="{2B2DA646-21F3-8643-89EA-D4F579D39F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27" y="-27973"/>
            <a:ext cx="9156827" cy="5171473"/>
          </a:xfrm>
          <a:prstGeom prst="rect">
            <a:avLst/>
          </a:prstGeom>
        </p:spPr>
      </p:pic>
      <p:pic>
        <p:nvPicPr>
          <p:cNvPr id="18" name="Picture 17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6AF630B5-27BC-6C42-B1FD-F87333F17A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337" y="4830895"/>
            <a:ext cx="1383919" cy="251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1A999-A11A-1346-9EDA-59F02D56B1D6}"/>
              </a:ext>
            </a:extLst>
          </p:cNvPr>
          <p:cNvSpPr txBox="1"/>
          <p:nvPr userDrawn="1"/>
        </p:nvSpPr>
        <p:spPr>
          <a:xfrm>
            <a:off x="-3009900" y="43815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65B69-BB31-5B40-A2DB-A56D2643A579}"/>
              </a:ext>
            </a:extLst>
          </p:cNvPr>
          <p:cNvSpPr txBox="1"/>
          <p:nvPr userDrawn="1"/>
        </p:nvSpPr>
        <p:spPr>
          <a:xfrm>
            <a:off x="12592050" y="-139065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E8D53F7-536A-8F4F-BCCB-B07DD97B6E5D}"/>
              </a:ext>
            </a:extLst>
          </p:cNvPr>
          <p:cNvSpPr/>
          <p:nvPr userDrawn="1"/>
        </p:nvSpPr>
        <p:spPr>
          <a:xfrm>
            <a:off x="-12827" y="-23345"/>
            <a:ext cx="2785056" cy="5166845"/>
          </a:xfrm>
          <a:custGeom>
            <a:avLst/>
            <a:gdLst>
              <a:gd name="connsiteX0" fmla="*/ 203200 w 2806700"/>
              <a:gd name="connsiteY0" fmla="*/ 0 h 5207000"/>
              <a:gd name="connsiteX1" fmla="*/ 2806700 w 2806700"/>
              <a:gd name="connsiteY1" fmla="*/ 2603500 h 5207000"/>
              <a:gd name="connsiteX2" fmla="*/ 203200 w 2806700"/>
              <a:gd name="connsiteY2" fmla="*/ 5207000 h 5207000"/>
              <a:gd name="connsiteX3" fmla="*/ 0 w 2806700"/>
              <a:gd name="connsiteY3" fmla="*/ 5196740 h 5207000"/>
              <a:gd name="connsiteX4" fmla="*/ 0 w 2806700"/>
              <a:gd name="connsiteY4" fmla="*/ 10261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5207000">
                <a:moveTo>
                  <a:pt x="203200" y="0"/>
                </a:moveTo>
                <a:cubicBezTo>
                  <a:pt x="1641073" y="0"/>
                  <a:pt x="2806700" y="1165627"/>
                  <a:pt x="2806700" y="2603500"/>
                </a:cubicBezTo>
                <a:cubicBezTo>
                  <a:pt x="2806700" y="4041373"/>
                  <a:pt x="1641073" y="5207000"/>
                  <a:pt x="203200" y="5207000"/>
                </a:cubicBezTo>
                <a:lnTo>
                  <a:pt x="0" y="5196740"/>
                </a:lnTo>
                <a:lnTo>
                  <a:pt x="0" y="10261"/>
                </a:lnTo>
                <a:close/>
              </a:path>
            </a:pathLst>
          </a:custGeom>
          <a:solidFill>
            <a:srgbClr val="FFD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FB31A-0040-374B-863B-1BFF2F39F9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47909" y="-25707"/>
            <a:ext cx="633759" cy="5171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17B90-BE14-DE42-B2EE-9C3DD50E0CA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343093" y="-25707"/>
            <a:ext cx="1089589" cy="5169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692D8D-3379-E64E-90F0-6E6223CC12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8230" y="0"/>
            <a:ext cx="781610" cy="5143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A4290B-4347-1643-BBC9-C950B75A7E2E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© 2024 Bamboo Health. All rights reserved.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E3296-9F3D-5A4D-A4D7-4F0EB4428259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/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61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rgbClr val="FC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indoor, wall&#10;&#10;Description automatically generated">
            <a:extLst>
              <a:ext uri="{FF2B5EF4-FFF2-40B4-BE49-F238E27FC236}">
                <a16:creationId xmlns:a16="http://schemas.microsoft.com/office/drawing/2014/main" id="{795AA168-A9B1-C24E-8B99-543D82F6A6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ECD149-F142-1D4D-B671-221DF2857D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80" r="22037"/>
          <a:stretch/>
        </p:blipFill>
        <p:spPr>
          <a:xfrm>
            <a:off x="4356353" y="0"/>
            <a:ext cx="4787647" cy="5179196"/>
          </a:xfrm>
          <a:prstGeom prst="rect">
            <a:avLst/>
          </a:prstGeom>
        </p:spPr>
      </p:pic>
      <p:pic>
        <p:nvPicPr>
          <p:cNvPr id="8" name="Picture 7" descr="White text on a black background&#10;&#10;Description automatically generated">
            <a:extLst>
              <a:ext uri="{FF2B5EF4-FFF2-40B4-BE49-F238E27FC236}">
                <a16:creationId xmlns:a16="http://schemas.microsoft.com/office/drawing/2014/main" id="{64A76B75-EB78-D346-94C0-EE35075A9F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337" y="4830895"/>
            <a:ext cx="1383919" cy="251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61A999-A11A-1346-9EDA-59F02D56B1D6}"/>
              </a:ext>
            </a:extLst>
          </p:cNvPr>
          <p:cNvSpPr txBox="1"/>
          <p:nvPr userDrawn="1"/>
        </p:nvSpPr>
        <p:spPr>
          <a:xfrm>
            <a:off x="-3009900" y="43815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65B69-BB31-5B40-A2DB-A56D2643A579}"/>
              </a:ext>
            </a:extLst>
          </p:cNvPr>
          <p:cNvSpPr txBox="1"/>
          <p:nvPr userDrawn="1"/>
        </p:nvSpPr>
        <p:spPr>
          <a:xfrm>
            <a:off x="12592050" y="-139065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60C8CC-575A-8744-8392-E9A2CD3C04A6}"/>
              </a:ext>
            </a:extLst>
          </p:cNvPr>
          <p:cNvSpPr txBox="1"/>
          <p:nvPr userDrawn="1"/>
        </p:nvSpPr>
        <p:spPr>
          <a:xfrm>
            <a:off x="9954228" y="27432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787FF-4957-3C4D-8029-DC97F5BE4E4C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</a:rPr>
              <a:t>© 2024 Bamboo Health. All rights reserved.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2252C7-404A-C24D-9163-AAD73A51B0EA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/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bg>
      <p:bgPr>
        <a:solidFill>
          <a:srgbClr val="201C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337404-D567-1848-A33B-74650A900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21478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C2138D-CBF1-274E-939C-475505B51EAF}"/>
              </a:ext>
            </a:extLst>
          </p:cNvPr>
          <p:cNvSpPr txBox="1"/>
          <p:nvPr userDrawn="1"/>
        </p:nvSpPr>
        <p:spPr>
          <a:xfrm>
            <a:off x="13106400" y="302895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BB36FCB-1321-4842-93CD-CDB66C2A7AF9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7214" y="2803825"/>
            <a:ext cx="7936096" cy="186974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1350" b="0" i="0" baseline="0">
                <a:solidFill>
                  <a:schemeClr val="bg2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 panose="020B0502040204020203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Transition subtitle here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8670CFFC-9570-4E4F-BC4C-92D570A6C5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7214" y="2292231"/>
            <a:ext cx="7936097" cy="511688"/>
          </a:xfrm>
        </p:spPr>
        <p:txBody>
          <a:bodyPr>
            <a:noAutofit/>
          </a:bodyPr>
          <a:lstStyle>
            <a:lvl1pPr marL="0" indent="0" algn="ctr">
              <a:buNone/>
              <a:defRPr sz="2850" b="1" i="0">
                <a:solidFill>
                  <a:schemeClr val="bg2"/>
                </a:solidFill>
                <a:latin typeface="+mj-lt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Transition Title Here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4F85A434-11FA-B94D-8971-FC844B30D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338" y="4827046"/>
            <a:ext cx="1383919" cy="251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D57067-96B5-E840-9000-EAD86DCF6B52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7CC0CC-0DEE-AA4E-ABD5-3221D6636B77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5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F02240EC-785D-E54A-BDD5-6D22B3D946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3" y="1948147"/>
            <a:ext cx="4454006" cy="1060097"/>
          </a:xfrm>
        </p:spPr>
        <p:txBody>
          <a:bodyPr>
            <a:noAutofit/>
          </a:bodyPr>
          <a:lstStyle>
            <a:lvl1pPr marL="0" indent="0">
              <a:buNone/>
              <a:defRPr sz="3200" b="1" i="0">
                <a:solidFill>
                  <a:srgbClr val="201C4F"/>
                </a:solidFill>
                <a:latin typeface="+mj-lt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Thank you slide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93219C6-029E-A84F-ADB3-CF8E38C56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38" y="991564"/>
            <a:ext cx="3185410" cy="5780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7F5FD6-BA46-D445-B1E8-C9D180CD3291}"/>
              </a:ext>
            </a:extLst>
          </p:cNvPr>
          <p:cNvSpPr txBox="1"/>
          <p:nvPr userDrawn="1"/>
        </p:nvSpPr>
        <p:spPr>
          <a:xfrm>
            <a:off x="6115050" y="56007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6DA488-292B-3F44-B395-DDF7B7C92C6F}"/>
              </a:ext>
            </a:extLst>
          </p:cNvPr>
          <p:cNvSpPr txBox="1"/>
          <p:nvPr userDrawn="1"/>
        </p:nvSpPr>
        <p:spPr>
          <a:xfrm>
            <a:off x="12363450" y="523875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9F60607-3F13-D54F-B7CB-0B69066BC9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24" t="12175" r="14065" b="10460"/>
          <a:stretch/>
        </p:blipFill>
        <p:spPr>
          <a:xfrm>
            <a:off x="5115340" y="523670"/>
            <a:ext cx="3920938" cy="420663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90DFCA-72CD-6D42-82C9-5B4942C0E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03" y="3054448"/>
            <a:ext cx="4454006" cy="557266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rgbClr val="201C4F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51260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30342-A1AE-8A40-957B-E1F2EC4E8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83" t="7820" r="-1784" b="42878"/>
          <a:stretch/>
        </p:blipFill>
        <p:spPr>
          <a:xfrm>
            <a:off x="0" y="-15900"/>
            <a:ext cx="6008913" cy="5159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B10AB1-499D-2247-99E3-BBB1EA5BD998}"/>
              </a:ext>
            </a:extLst>
          </p:cNvPr>
          <p:cNvCxnSpPr>
            <a:cxnSpLocks/>
          </p:cNvCxnSpPr>
          <p:nvPr userDrawn="1"/>
        </p:nvCxnSpPr>
        <p:spPr>
          <a:xfrm>
            <a:off x="3556749" y="2911882"/>
            <a:ext cx="368505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EF2E600-946B-2E49-9B65-C602694BE34D}"/>
              </a:ext>
            </a:extLst>
          </p:cNvPr>
          <p:cNvSpPr/>
          <p:nvPr userDrawn="1"/>
        </p:nvSpPr>
        <p:spPr>
          <a:xfrm>
            <a:off x="7394872" y="2756919"/>
            <a:ext cx="309925" cy="309925"/>
          </a:xfrm>
          <a:prstGeom prst="ellipse">
            <a:avLst/>
          </a:prstGeom>
          <a:solidFill>
            <a:srgbClr val="F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AF1E057-FDDE-C244-9404-857FB0767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4842" y="904086"/>
            <a:ext cx="3525908" cy="1854630"/>
          </a:xfrm>
        </p:spPr>
        <p:txBody>
          <a:bodyPr/>
          <a:lstStyle>
            <a:lvl1pPr marL="0" indent="0">
              <a:buNone/>
              <a:defRPr sz="17000" b="0">
                <a:solidFill>
                  <a:srgbClr val="8CBD3D"/>
                </a:solidFill>
                <a:latin typeface="+mj-lt"/>
              </a:defRPr>
            </a:lvl1pPr>
          </a:lstStyle>
          <a:p>
            <a:pPr lvl="0"/>
            <a:r>
              <a:rPr lang="en-US"/>
              <a:t>#B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F99C4C2-C7D4-3D4F-A56D-659F9EB4BF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3478" y="3165638"/>
            <a:ext cx="1611320" cy="982223"/>
          </a:xfrm>
        </p:spPr>
        <p:txBody>
          <a:bodyPr/>
          <a:lstStyle>
            <a:lvl1pPr marL="0" indent="0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/>
              <a:t>Text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BBA60D-2382-0749-8C1A-6C725F623EBC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5C44C-610A-1546-9244-46E1D228EA81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5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CF0F204-F9CE-2146-8FF2-DF7958C53A7E}"/>
              </a:ext>
            </a:extLst>
          </p:cNvPr>
          <p:cNvSpPr/>
          <p:nvPr userDrawn="1"/>
        </p:nvSpPr>
        <p:spPr>
          <a:xfrm rot="10800000">
            <a:off x="7418963" y="215896"/>
            <a:ext cx="1734064" cy="3136903"/>
          </a:xfrm>
          <a:custGeom>
            <a:avLst/>
            <a:gdLst>
              <a:gd name="connsiteX0" fmla="*/ 203200 w 2806700"/>
              <a:gd name="connsiteY0" fmla="*/ 0 h 5207000"/>
              <a:gd name="connsiteX1" fmla="*/ 2806700 w 2806700"/>
              <a:gd name="connsiteY1" fmla="*/ 2603500 h 5207000"/>
              <a:gd name="connsiteX2" fmla="*/ 203200 w 2806700"/>
              <a:gd name="connsiteY2" fmla="*/ 5207000 h 5207000"/>
              <a:gd name="connsiteX3" fmla="*/ 0 w 2806700"/>
              <a:gd name="connsiteY3" fmla="*/ 5196740 h 5207000"/>
              <a:gd name="connsiteX4" fmla="*/ 0 w 2806700"/>
              <a:gd name="connsiteY4" fmla="*/ 10261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5207000">
                <a:moveTo>
                  <a:pt x="203200" y="0"/>
                </a:moveTo>
                <a:cubicBezTo>
                  <a:pt x="1641073" y="0"/>
                  <a:pt x="2806700" y="1165627"/>
                  <a:pt x="2806700" y="2603500"/>
                </a:cubicBezTo>
                <a:cubicBezTo>
                  <a:pt x="2806700" y="4041373"/>
                  <a:pt x="1641073" y="5207000"/>
                  <a:pt x="203200" y="5207000"/>
                </a:cubicBezTo>
                <a:lnTo>
                  <a:pt x="0" y="5196740"/>
                </a:lnTo>
                <a:lnTo>
                  <a:pt x="0" y="102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6A1F5-27E1-2945-9AA3-1A878B1B5002}"/>
              </a:ext>
            </a:extLst>
          </p:cNvPr>
          <p:cNvSpPr txBox="1"/>
          <p:nvPr userDrawn="1"/>
        </p:nvSpPr>
        <p:spPr>
          <a:xfrm>
            <a:off x="11601450" y="12573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6175D0-1C69-BE4E-A55B-71125AA608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4267" y="1683370"/>
            <a:ext cx="5351488" cy="255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D44CBA-3EA4-8540-A30E-40BBC76E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76" y="1061818"/>
            <a:ext cx="6710471" cy="33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3C3647-D595-D443-9244-45DD5D7DEF6E}"/>
              </a:ext>
            </a:extLst>
          </p:cNvPr>
          <p:cNvSpPr/>
          <p:nvPr userDrawn="1"/>
        </p:nvSpPr>
        <p:spPr>
          <a:xfrm>
            <a:off x="444776" y="4392317"/>
            <a:ext cx="404969" cy="404969"/>
          </a:xfrm>
          <a:prstGeom prst="ellipse">
            <a:avLst/>
          </a:prstGeom>
          <a:solidFill>
            <a:srgbClr val="F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D8F1-2BAC-E64F-A739-95CB9DED51E5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F9345E-C7B2-754E-8256-6A85274FBB63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8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C6A1F5-27E1-2945-9AA3-1A878B1B5002}"/>
              </a:ext>
            </a:extLst>
          </p:cNvPr>
          <p:cNvSpPr txBox="1"/>
          <p:nvPr userDrawn="1"/>
        </p:nvSpPr>
        <p:spPr>
          <a:xfrm>
            <a:off x="11601450" y="12573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6175D0-1C69-BE4E-A55B-71125AA608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4267" y="1683370"/>
            <a:ext cx="5351488" cy="255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D44CBA-3EA4-8540-A30E-40BBC76E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76" y="1061818"/>
            <a:ext cx="6710471" cy="3337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23C3647-D595-D443-9244-45DD5D7DEF6E}"/>
              </a:ext>
            </a:extLst>
          </p:cNvPr>
          <p:cNvSpPr/>
          <p:nvPr userDrawn="1"/>
        </p:nvSpPr>
        <p:spPr>
          <a:xfrm>
            <a:off x="444776" y="4392317"/>
            <a:ext cx="404969" cy="4049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9ED8F1-2BAC-E64F-A739-95CB9DED51E5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796677D3-57DE-0845-91FA-836BCFAB22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2250" y="145827"/>
            <a:ext cx="2571750" cy="49448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7D013C-DAB1-2A44-996A-681ABAEFC407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6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CF0F204-F9CE-2146-8FF2-DF7958C53A7E}"/>
              </a:ext>
            </a:extLst>
          </p:cNvPr>
          <p:cNvSpPr/>
          <p:nvPr userDrawn="1"/>
        </p:nvSpPr>
        <p:spPr>
          <a:xfrm rot="10800000">
            <a:off x="7418963" y="215896"/>
            <a:ext cx="1734064" cy="3136903"/>
          </a:xfrm>
          <a:custGeom>
            <a:avLst/>
            <a:gdLst>
              <a:gd name="connsiteX0" fmla="*/ 203200 w 2806700"/>
              <a:gd name="connsiteY0" fmla="*/ 0 h 5207000"/>
              <a:gd name="connsiteX1" fmla="*/ 2806700 w 2806700"/>
              <a:gd name="connsiteY1" fmla="*/ 2603500 h 5207000"/>
              <a:gd name="connsiteX2" fmla="*/ 203200 w 2806700"/>
              <a:gd name="connsiteY2" fmla="*/ 5207000 h 5207000"/>
              <a:gd name="connsiteX3" fmla="*/ 0 w 2806700"/>
              <a:gd name="connsiteY3" fmla="*/ 5196740 h 5207000"/>
              <a:gd name="connsiteX4" fmla="*/ 0 w 2806700"/>
              <a:gd name="connsiteY4" fmla="*/ 10261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5207000">
                <a:moveTo>
                  <a:pt x="203200" y="0"/>
                </a:moveTo>
                <a:cubicBezTo>
                  <a:pt x="1641073" y="0"/>
                  <a:pt x="2806700" y="1165627"/>
                  <a:pt x="2806700" y="2603500"/>
                </a:cubicBezTo>
                <a:cubicBezTo>
                  <a:pt x="2806700" y="4041373"/>
                  <a:pt x="1641073" y="5207000"/>
                  <a:pt x="203200" y="5207000"/>
                </a:cubicBezTo>
                <a:lnTo>
                  <a:pt x="0" y="5196740"/>
                </a:lnTo>
                <a:lnTo>
                  <a:pt x="0" y="10261"/>
                </a:lnTo>
                <a:close/>
              </a:path>
            </a:pathLst>
          </a:custGeom>
          <a:solidFill>
            <a:srgbClr val="FFD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6A1F5-27E1-2945-9AA3-1A878B1B5002}"/>
              </a:ext>
            </a:extLst>
          </p:cNvPr>
          <p:cNvSpPr txBox="1"/>
          <p:nvPr userDrawn="1"/>
        </p:nvSpPr>
        <p:spPr>
          <a:xfrm>
            <a:off x="11601450" y="12573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7E7351-0901-484D-B4E3-76D10DC4E587}"/>
              </a:ext>
            </a:extLst>
          </p:cNvPr>
          <p:cNvSpPr/>
          <p:nvPr userDrawn="1"/>
        </p:nvSpPr>
        <p:spPr>
          <a:xfrm>
            <a:off x="444776" y="4392317"/>
            <a:ext cx="404969" cy="4049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91C55-092D-6940-AF36-334CB0422259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4BA48-BE1F-D141-AC93-E27533350C63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5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30342-A1AE-8A40-957B-E1F2EC4E8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383" t="-4457" r="-1784" b="42878"/>
          <a:stretch/>
        </p:blipFill>
        <p:spPr>
          <a:xfrm>
            <a:off x="1" y="1130300"/>
            <a:ext cx="3742148" cy="4013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F5FFEF-F42F-D149-8B66-FAC284BD4D3F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DD8C9-AA3C-8145-AEEB-07A2E0A5E1E0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8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C6A1F5-27E1-2945-9AA3-1A878B1B5002}"/>
              </a:ext>
            </a:extLst>
          </p:cNvPr>
          <p:cNvSpPr txBox="1"/>
          <p:nvPr userDrawn="1"/>
        </p:nvSpPr>
        <p:spPr>
          <a:xfrm>
            <a:off x="11601450" y="12573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2D217-CC7D-D842-B5A8-CFF9BA8E2424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D0B984-176B-9D4D-AF93-2039B95656EE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0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CF0F204-F9CE-2146-8FF2-DF7958C53A7E}"/>
              </a:ext>
            </a:extLst>
          </p:cNvPr>
          <p:cNvSpPr/>
          <p:nvPr userDrawn="1"/>
        </p:nvSpPr>
        <p:spPr>
          <a:xfrm rot="10800000">
            <a:off x="7418963" y="215896"/>
            <a:ext cx="1734064" cy="3136903"/>
          </a:xfrm>
          <a:custGeom>
            <a:avLst/>
            <a:gdLst>
              <a:gd name="connsiteX0" fmla="*/ 203200 w 2806700"/>
              <a:gd name="connsiteY0" fmla="*/ 0 h 5207000"/>
              <a:gd name="connsiteX1" fmla="*/ 2806700 w 2806700"/>
              <a:gd name="connsiteY1" fmla="*/ 2603500 h 5207000"/>
              <a:gd name="connsiteX2" fmla="*/ 203200 w 2806700"/>
              <a:gd name="connsiteY2" fmla="*/ 5207000 h 5207000"/>
              <a:gd name="connsiteX3" fmla="*/ 0 w 2806700"/>
              <a:gd name="connsiteY3" fmla="*/ 5196740 h 5207000"/>
              <a:gd name="connsiteX4" fmla="*/ 0 w 2806700"/>
              <a:gd name="connsiteY4" fmla="*/ 10261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5207000">
                <a:moveTo>
                  <a:pt x="203200" y="0"/>
                </a:moveTo>
                <a:cubicBezTo>
                  <a:pt x="1641073" y="0"/>
                  <a:pt x="2806700" y="1165627"/>
                  <a:pt x="2806700" y="2603500"/>
                </a:cubicBezTo>
                <a:cubicBezTo>
                  <a:pt x="2806700" y="4041373"/>
                  <a:pt x="1641073" y="5207000"/>
                  <a:pt x="203200" y="5207000"/>
                </a:cubicBezTo>
                <a:lnTo>
                  <a:pt x="0" y="5196740"/>
                </a:lnTo>
                <a:lnTo>
                  <a:pt x="0" y="10261"/>
                </a:lnTo>
                <a:close/>
              </a:path>
            </a:pathLst>
          </a:custGeom>
          <a:solidFill>
            <a:srgbClr val="FFD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6A1F5-27E1-2945-9AA3-1A878B1B5002}"/>
              </a:ext>
            </a:extLst>
          </p:cNvPr>
          <p:cNvSpPr txBox="1"/>
          <p:nvPr userDrawn="1"/>
        </p:nvSpPr>
        <p:spPr>
          <a:xfrm>
            <a:off x="11601450" y="12573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D11FCAE-C3DD-F648-8189-EDCA3D5AAF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9959" y="945650"/>
            <a:ext cx="5270113" cy="3136903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EE1011-208C-4143-9E1E-93187C5A4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775" y="1912875"/>
            <a:ext cx="3327225" cy="2184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BB93576-103F-144F-93BE-428CE5CCB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859" y="1318835"/>
            <a:ext cx="3327225" cy="539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BD7AD-2CD2-7E40-BDF0-46A0DA1A41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68595" y="1176618"/>
            <a:ext cx="4020671" cy="25280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Photo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A6E5E6-6C83-AE40-9E4B-5C1FA49FB97C}"/>
              </a:ext>
            </a:extLst>
          </p:cNvPr>
          <p:cNvSpPr/>
          <p:nvPr userDrawn="1"/>
        </p:nvSpPr>
        <p:spPr>
          <a:xfrm>
            <a:off x="444776" y="4392317"/>
            <a:ext cx="404969" cy="404969"/>
          </a:xfrm>
          <a:prstGeom prst="ellipse">
            <a:avLst/>
          </a:prstGeom>
          <a:solidFill>
            <a:srgbClr val="F2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C5B5EA-FCAC-E44B-926C-4C08EC564D06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8D0087-3BA9-DC47-9DE7-CFCA7C5EB37A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47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Mocku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7CF0F204-F9CE-2146-8FF2-DF7958C53A7E}"/>
              </a:ext>
            </a:extLst>
          </p:cNvPr>
          <p:cNvSpPr/>
          <p:nvPr userDrawn="1"/>
        </p:nvSpPr>
        <p:spPr>
          <a:xfrm rot="10800000">
            <a:off x="7418963" y="215896"/>
            <a:ext cx="1734064" cy="3136903"/>
          </a:xfrm>
          <a:custGeom>
            <a:avLst/>
            <a:gdLst>
              <a:gd name="connsiteX0" fmla="*/ 203200 w 2806700"/>
              <a:gd name="connsiteY0" fmla="*/ 0 h 5207000"/>
              <a:gd name="connsiteX1" fmla="*/ 2806700 w 2806700"/>
              <a:gd name="connsiteY1" fmla="*/ 2603500 h 5207000"/>
              <a:gd name="connsiteX2" fmla="*/ 203200 w 2806700"/>
              <a:gd name="connsiteY2" fmla="*/ 5207000 h 5207000"/>
              <a:gd name="connsiteX3" fmla="*/ 0 w 2806700"/>
              <a:gd name="connsiteY3" fmla="*/ 5196740 h 5207000"/>
              <a:gd name="connsiteX4" fmla="*/ 0 w 2806700"/>
              <a:gd name="connsiteY4" fmla="*/ 10261 h 520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6700" h="5207000">
                <a:moveTo>
                  <a:pt x="203200" y="0"/>
                </a:moveTo>
                <a:cubicBezTo>
                  <a:pt x="1641073" y="0"/>
                  <a:pt x="2806700" y="1165627"/>
                  <a:pt x="2806700" y="2603500"/>
                </a:cubicBezTo>
                <a:cubicBezTo>
                  <a:pt x="2806700" y="4041373"/>
                  <a:pt x="1641073" y="5207000"/>
                  <a:pt x="203200" y="5207000"/>
                </a:cubicBezTo>
                <a:lnTo>
                  <a:pt x="0" y="5196740"/>
                </a:lnTo>
                <a:lnTo>
                  <a:pt x="0" y="102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C6A1F5-27E1-2945-9AA3-1A878B1B5002}"/>
              </a:ext>
            </a:extLst>
          </p:cNvPr>
          <p:cNvSpPr txBox="1"/>
          <p:nvPr userDrawn="1"/>
        </p:nvSpPr>
        <p:spPr>
          <a:xfrm>
            <a:off x="11601450" y="1257300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endParaRPr lang="en-US" sz="1000" err="1">
              <a:solidFill>
                <a:schemeClr val="tx2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5EE1011-208C-4143-9E1E-93187C5A44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775" y="1912875"/>
            <a:ext cx="3327225" cy="21846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BB93576-103F-144F-93BE-428CE5CCB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859" y="1318835"/>
            <a:ext cx="3327225" cy="539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/>
            </a:lvl1pPr>
          </a:lstStyle>
          <a:p>
            <a:r>
              <a:rPr lang="en-US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6B927D-D631-A247-BB14-E9F254DBE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705" y="589254"/>
            <a:ext cx="1986557" cy="404486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68ECA71-4315-E847-883F-AEEEB0EBAD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37603" y="655983"/>
            <a:ext cx="1775839" cy="38982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br>
              <a:rPr lang="en-US"/>
            </a:br>
            <a:r>
              <a:rPr lang="en-US"/>
              <a:t>Photo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0E45C5-919E-FD44-894B-BF3A9442FE52}"/>
              </a:ext>
            </a:extLst>
          </p:cNvPr>
          <p:cNvSpPr/>
          <p:nvPr userDrawn="1"/>
        </p:nvSpPr>
        <p:spPr>
          <a:xfrm>
            <a:off x="444776" y="4392317"/>
            <a:ext cx="404969" cy="40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F8BE10-FE9A-524A-92F8-C1D67EF11D34}"/>
              </a:ext>
            </a:extLst>
          </p:cNvPr>
          <p:cNvSpPr txBox="1"/>
          <p:nvPr userDrawn="1"/>
        </p:nvSpPr>
        <p:spPr>
          <a:xfrm>
            <a:off x="3371850" y="4846863"/>
            <a:ext cx="2400300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© 2024 Bamboo Health. All rights reserved.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6D0FC3-7D02-F548-A635-0CC9A32E5A6A}"/>
              </a:ext>
            </a:extLst>
          </p:cNvPr>
          <p:cNvSpPr txBox="1"/>
          <p:nvPr userDrawn="1"/>
        </p:nvSpPr>
        <p:spPr>
          <a:xfrm>
            <a:off x="162673" y="4846863"/>
            <a:ext cx="273323" cy="195943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B5BBB-89C2-384A-AD16-BE04E7233D51}" type="slidenum">
              <a:rPr lang="en-US" sz="800" smtClean="0">
                <a:solidFill>
                  <a:schemeClr val="bg1">
                    <a:lumMod val="50000"/>
                  </a:schemeClr>
                </a:solidFill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51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40660" y="222858"/>
            <a:ext cx="8426823" cy="335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340660" y="1172096"/>
            <a:ext cx="8426823" cy="31153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1B1EE19-274B-9D49-B4A8-9FBDCB9CACDF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338" y="4827046"/>
            <a:ext cx="1383919" cy="25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0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06" r:id="rId2"/>
    <p:sldLayoutId id="2147483709" r:id="rId3"/>
    <p:sldLayoutId id="2147483725" r:id="rId4"/>
    <p:sldLayoutId id="2147483719" r:id="rId5"/>
    <p:sldLayoutId id="2147483724" r:id="rId6"/>
    <p:sldLayoutId id="2147483723" r:id="rId7"/>
    <p:sldLayoutId id="2147483720" r:id="rId8"/>
    <p:sldLayoutId id="2147483721" r:id="rId9"/>
    <p:sldLayoutId id="2147483715" r:id="rId10"/>
    <p:sldLayoutId id="2147483713" r:id="rId11"/>
    <p:sldLayoutId id="2147483722" r:id="rId12"/>
    <p:sldLayoutId id="2147483711" r:id="rId13"/>
    <p:sldLayoutId id="2147483707" r:id="rId14"/>
    <p:sldLayoutId id="2147483710" r:id="rId15"/>
    <p:sldLayoutId id="2147483708" r:id="rId16"/>
    <p:sldLayoutId id="2147483718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201C4F"/>
          </a:solidFill>
          <a:latin typeface="+mj-lt"/>
          <a:ea typeface="Segoe UI Emoji" panose="020B0502040204020203" pitchFamily="34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20"/>
        </a:buBlip>
        <a:defRPr sz="1200" b="0" i="0" kern="1200">
          <a:solidFill>
            <a:srgbClr val="201C4F"/>
          </a:solidFill>
          <a:latin typeface="Segoe UI Emoji" panose="020B0502040204020203" pitchFamily="34" charset="0"/>
          <a:ea typeface="Segoe UI Emoji" panose="020B0502040204020203" pitchFamily="34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1200" b="0" i="0" kern="1200">
          <a:solidFill>
            <a:srgbClr val="201C4F"/>
          </a:solidFill>
          <a:latin typeface="Segoe UI Emoji" panose="020B0502040204020203" pitchFamily="34" charset="0"/>
          <a:ea typeface="Segoe UI Emoji" panose="020B0502040204020203" pitchFamily="34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1050" b="0" i="0" kern="1200">
          <a:solidFill>
            <a:srgbClr val="201C4F"/>
          </a:solidFill>
          <a:latin typeface="Segoe UI Emoji" panose="020B0502040204020203" pitchFamily="34" charset="0"/>
          <a:ea typeface="Segoe UI Emoji" panose="020B0502040204020203" pitchFamily="34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900" b="0" i="0" kern="1200">
          <a:solidFill>
            <a:srgbClr val="201C4F"/>
          </a:solidFill>
          <a:latin typeface="Segoe UI Emoji" panose="020B0502040204020203" pitchFamily="34" charset="0"/>
          <a:ea typeface="Segoe UI Emoji" panose="020B0502040204020203" pitchFamily="34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20"/>
        </a:buBlip>
        <a:defRPr sz="900" b="0" i="0" kern="1200">
          <a:solidFill>
            <a:srgbClr val="201C4F"/>
          </a:solidFill>
          <a:latin typeface="Segoe UI Emoji" panose="020B0502040204020203" pitchFamily="34" charset="0"/>
          <a:ea typeface="Segoe UI Emoji" panose="020B0502040204020203" pitchFamily="34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>
            <a:extLst>
              <a:ext uri="{FF2B5EF4-FFF2-40B4-BE49-F238E27FC236}">
                <a16:creationId xmlns:a16="http://schemas.microsoft.com/office/drawing/2014/main" id="{A6065E33-C325-4E2C-A6A4-0B8D8DE50FED}"/>
              </a:ext>
            </a:extLst>
          </p:cNvPr>
          <p:cNvSpPr txBox="1">
            <a:spLocks/>
          </p:cNvSpPr>
          <p:nvPr/>
        </p:nvSpPr>
        <p:spPr>
          <a:xfrm>
            <a:off x="939180" y="258138"/>
            <a:ext cx="7079986" cy="539084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01C4F"/>
                </a:solidFill>
                <a:latin typeface="+mn-lt"/>
                <a:ea typeface="MarkOT-BlackItalic" panose="020B0504020101010102" pitchFamily="34" charset="77"/>
                <a:cs typeface="Calibri" charset="0"/>
              </a:defRPr>
            </a:lvl1pPr>
          </a:lstStyle>
          <a:p>
            <a:pPr algn="ctr"/>
            <a:r>
              <a:rPr lang="en-US" sz="2400"/>
              <a:t>Updating Service Availability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FE46DAE-C5AC-4FE8-BE2E-2449D383826B}"/>
              </a:ext>
            </a:extLst>
          </p:cNvPr>
          <p:cNvSpPr txBox="1">
            <a:spLocks/>
          </p:cNvSpPr>
          <p:nvPr/>
        </p:nvSpPr>
        <p:spPr>
          <a:xfrm>
            <a:off x="1037852" y="768997"/>
            <a:ext cx="6191110" cy="4319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>
              <a:solidFill>
                <a:schemeClr val="accent5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8FFCBDB-5A64-430D-84E5-273D9836BB98}"/>
              </a:ext>
            </a:extLst>
          </p:cNvPr>
          <p:cNvSpPr txBox="1">
            <a:spLocks/>
          </p:cNvSpPr>
          <p:nvPr/>
        </p:nvSpPr>
        <p:spPr>
          <a:xfrm>
            <a:off x="-21041" y="768997"/>
            <a:ext cx="8308895" cy="33006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>
                <a:solidFill>
                  <a:srgbClr val="201C4F"/>
                </a:solidFill>
              </a:rPr>
              <a:t>Upon log-in, first screen to appear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>
                <a:solidFill>
                  <a:srgbClr val="201C4F"/>
                </a:solidFill>
              </a:rPr>
              <a:t>Quickly &amp; easily update availability by adjusting bed counts &amp; clicking “Update Availability”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>
                <a:solidFill>
                  <a:srgbClr val="201C4F"/>
                </a:solidFill>
              </a:rPr>
              <a:t>Ability to include specific comments related to service</a:t>
            </a:r>
          </a:p>
          <a:p>
            <a:pPr marL="0" indent="0">
              <a:buNone/>
            </a:pPr>
            <a:endParaRPr lang="en-US" sz="1400" b="1">
              <a:solidFill>
                <a:schemeClr val="accent5"/>
              </a:solidFill>
            </a:endParaRPr>
          </a:p>
        </p:txBody>
      </p:sp>
      <p:pic>
        <p:nvPicPr>
          <p:cNvPr id="8" name="Picture 7" descr="A logo of a flower&#10;&#10;Description automatically generated">
            <a:extLst>
              <a:ext uri="{FF2B5EF4-FFF2-40B4-BE49-F238E27FC236}">
                <a16:creationId xmlns:a16="http://schemas.microsoft.com/office/drawing/2014/main" id="{899ED0D3-D03F-7430-228B-9A5B6D07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187" y="63566"/>
            <a:ext cx="1276677" cy="1097310"/>
          </a:xfrm>
          <a:prstGeom prst="rect">
            <a:avLst/>
          </a:prstGeom>
        </p:spPr>
      </p:pic>
      <p:pic>
        <p:nvPicPr>
          <p:cNvPr id="3" name="Picture 2" descr="A white rectangular object with a black border&#10;&#10;Description automatically generated">
            <a:extLst>
              <a:ext uri="{FF2B5EF4-FFF2-40B4-BE49-F238E27FC236}">
                <a16:creationId xmlns:a16="http://schemas.microsoft.com/office/drawing/2014/main" id="{86C32D5A-7B51-797A-44C7-6ACC7BBD9B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8" y="2210035"/>
            <a:ext cx="6446168" cy="363289"/>
          </a:xfrm>
          <a:prstGeom prst="rect">
            <a:avLst/>
          </a:prstGeom>
        </p:spPr>
      </p:pic>
      <p:pic>
        <p:nvPicPr>
          <p:cNvPr id="5" name="Picture 4" descr="A screenshot of a medical form&#10;&#10;Description automatically generated">
            <a:extLst>
              <a:ext uri="{FF2B5EF4-FFF2-40B4-BE49-F238E27FC236}">
                <a16:creationId xmlns:a16="http://schemas.microsoft.com/office/drawing/2014/main" id="{1E1E7A4C-E1E9-FA22-9684-81CF050E38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23" y="2547119"/>
            <a:ext cx="6446166" cy="227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A5BF74-FCFA-BE75-4C53-5276137BC760}"/>
              </a:ext>
            </a:extLst>
          </p:cNvPr>
          <p:cNvSpPr/>
          <p:nvPr/>
        </p:nvSpPr>
        <p:spPr>
          <a:xfrm>
            <a:off x="5862320" y="4374503"/>
            <a:ext cx="853440" cy="34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7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>
            <a:extLst>
              <a:ext uri="{FF2B5EF4-FFF2-40B4-BE49-F238E27FC236}">
                <a16:creationId xmlns:a16="http://schemas.microsoft.com/office/drawing/2014/main" id="{A6065E33-C325-4E2C-A6A4-0B8D8DE50FED}"/>
              </a:ext>
            </a:extLst>
          </p:cNvPr>
          <p:cNvSpPr txBox="1">
            <a:spLocks/>
          </p:cNvSpPr>
          <p:nvPr/>
        </p:nvSpPr>
        <p:spPr>
          <a:xfrm>
            <a:off x="939180" y="258138"/>
            <a:ext cx="7079986" cy="539084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01C4F"/>
                </a:solidFill>
                <a:latin typeface="+mn-lt"/>
                <a:ea typeface="MarkOT-BlackItalic" panose="020B0504020101010102" pitchFamily="34" charset="77"/>
                <a:cs typeface="Calibri" charset="0"/>
              </a:defRPr>
            </a:lvl1pPr>
          </a:lstStyle>
          <a:p>
            <a:pPr algn="ctr"/>
            <a:r>
              <a:rPr lang="en-US" sz="2400"/>
              <a:t>Updating Operational / Licensed Bed count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FE46DAE-C5AC-4FE8-BE2E-2449D383826B}"/>
              </a:ext>
            </a:extLst>
          </p:cNvPr>
          <p:cNvSpPr txBox="1">
            <a:spLocks/>
          </p:cNvSpPr>
          <p:nvPr/>
        </p:nvSpPr>
        <p:spPr>
          <a:xfrm>
            <a:off x="1037852" y="768997"/>
            <a:ext cx="6191110" cy="4319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>
              <a:solidFill>
                <a:schemeClr val="accent5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E8FFCBDB-5A64-430D-84E5-273D9836BB98}"/>
              </a:ext>
            </a:extLst>
          </p:cNvPr>
          <p:cNvSpPr txBox="1">
            <a:spLocks/>
          </p:cNvSpPr>
          <p:nvPr/>
        </p:nvSpPr>
        <p:spPr>
          <a:xfrm>
            <a:off x="-222434" y="814379"/>
            <a:ext cx="8484321" cy="32723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b="1">
                <a:solidFill>
                  <a:srgbClr val="201C4F"/>
                </a:solidFill>
              </a:rPr>
              <a:t>Navigate to Name drop-down menu at top right, and choose “Service Administration”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b="1">
                <a:solidFill>
                  <a:srgbClr val="201C4F"/>
                </a:solidFill>
              </a:rPr>
              <a:t>Click on Primary Service type (will need to complete for each Primary Service type)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b="1">
                <a:solidFill>
                  <a:srgbClr val="201C4F"/>
                </a:solidFill>
              </a:rPr>
              <a:t>Scroll to middle of page for “Individual Service Bed Count”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300" b="1">
                <a:solidFill>
                  <a:srgbClr val="201C4F"/>
                </a:solidFill>
              </a:rPr>
              <a:t>Enter # of Operational Beds and # of Licensed Beds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100" b="1">
                <a:solidFill>
                  <a:srgbClr val="1C15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Body CS)"/>
              </a:rPr>
              <a:t>Licensed Beds:</a:t>
            </a:r>
            <a:r>
              <a:rPr lang="en-US" sz="1100">
                <a:solidFill>
                  <a:srgbClr val="1C155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Body CS)"/>
              </a:rPr>
              <a:t> </a:t>
            </a:r>
          </a:p>
          <a:p>
            <a:pPr marL="1714500" lvl="3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100">
                <a:solidFill>
                  <a:srgbClr val="1C15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Total licensed beds for this service/location</a:t>
            </a:r>
          </a:p>
          <a:p>
            <a:pPr marL="1714500" lvl="3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100">
                <a:solidFill>
                  <a:srgbClr val="1C15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Number </a:t>
            </a:r>
            <a:r>
              <a:rPr lang="en-US" sz="1100">
                <a:solidFill>
                  <a:srgbClr val="1C15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of beds that the facility is licensed by the state to maintain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100" b="1">
                <a:solidFill>
                  <a:srgbClr val="1C155F"/>
                </a:solidFill>
                <a:latin typeface="Calibri" panose="020F0502020204030204" pitchFamily="34" charset="0"/>
              </a:rPr>
              <a:t>Operational Beds: 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100">
                <a:solidFill>
                  <a:srgbClr val="1C15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Total operational beds for this service / location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US" sz="1100">
                <a:solidFill>
                  <a:srgbClr val="1C155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N</a:t>
            </a:r>
            <a:r>
              <a:rPr lang="en-US" sz="1100">
                <a:solidFill>
                  <a:srgbClr val="1C155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 (Body CS)"/>
              </a:rPr>
              <a:t>umber of beds that can accept patients; differs from the number of beds available and can be variable based on circumstances. </a:t>
            </a:r>
            <a:endParaRPr lang="en-US" sz="1400" b="1">
              <a:solidFill>
                <a:srgbClr val="201C4F"/>
              </a:solidFill>
            </a:endParaRPr>
          </a:p>
          <a:p>
            <a:pPr marL="0" indent="0">
              <a:buNone/>
            </a:pPr>
            <a:endParaRPr lang="en-US" sz="1400" b="1">
              <a:solidFill>
                <a:schemeClr val="accent5"/>
              </a:solidFill>
            </a:endParaRPr>
          </a:p>
        </p:txBody>
      </p:sp>
      <p:pic>
        <p:nvPicPr>
          <p:cNvPr id="8" name="Picture 7" descr="A logo of a flower&#10;&#10;Description automatically generated">
            <a:extLst>
              <a:ext uri="{FF2B5EF4-FFF2-40B4-BE49-F238E27FC236}">
                <a16:creationId xmlns:a16="http://schemas.microsoft.com/office/drawing/2014/main" id="{899ED0D3-D03F-7430-228B-9A5B6D07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187" y="63566"/>
            <a:ext cx="1276677" cy="1097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DFBCCE-D879-62FB-5C92-E21803BB27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38" y="3748744"/>
            <a:ext cx="7253175" cy="116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2E9A5-A868-CF08-5A7C-83C116335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">
            <a:extLst>
              <a:ext uri="{FF2B5EF4-FFF2-40B4-BE49-F238E27FC236}">
                <a16:creationId xmlns:a16="http://schemas.microsoft.com/office/drawing/2014/main" id="{54C15992-A185-EEB2-727F-D6CDB67F03C6}"/>
              </a:ext>
            </a:extLst>
          </p:cNvPr>
          <p:cNvSpPr txBox="1">
            <a:spLocks/>
          </p:cNvSpPr>
          <p:nvPr/>
        </p:nvSpPr>
        <p:spPr>
          <a:xfrm>
            <a:off x="939180" y="258138"/>
            <a:ext cx="7079986" cy="539084"/>
          </a:xfrm>
          <a:prstGeom prst="rect">
            <a:avLst/>
          </a:prstGeom>
        </p:spPr>
        <p:txBody>
          <a:bodyPr/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201C4F"/>
                </a:solidFill>
                <a:latin typeface="+mn-lt"/>
                <a:ea typeface="MarkOT-BlackItalic" panose="020B0504020101010102" pitchFamily="34" charset="77"/>
                <a:cs typeface="Calibri" charset="0"/>
              </a:defRPr>
            </a:lvl1pPr>
          </a:lstStyle>
          <a:p>
            <a:pPr algn="ctr"/>
            <a:r>
              <a:rPr lang="en-US" sz="2400" dirty="0"/>
              <a:t>Treatment Connection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CA66942E-552B-4B17-8379-C35044700AFA}"/>
              </a:ext>
            </a:extLst>
          </p:cNvPr>
          <p:cNvSpPr txBox="1">
            <a:spLocks/>
          </p:cNvSpPr>
          <p:nvPr/>
        </p:nvSpPr>
        <p:spPr>
          <a:xfrm>
            <a:off x="1037852" y="768997"/>
            <a:ext cx="6191110" cy="4319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b="1">
              <a:solidFill>
                <a:schemeClr val="accent5"/>
              </a:solidFill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4852523-73A6-BA5D-1C30-F076DA0CECEF}"/>
              </a:ext>
            </a:extLst>
          </p:cNvPr>
          <p:cNvSpPr txBox="1">
            <a:spLocks/>
          </p:cNvSpPr>
          <p:nvPr/>
        </p:nvSpPr>
        <p:spPr>
          <a:xfrm>
            <a:off x="-108024" y="906449"/>
            <a:ext cx="8043426" cy="23577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22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201C4F"/>
                </a:solidFill>
              </a:rPr>
              <a:t>Enable via “Service Administration” under name drop down menu on top right-hand side of screen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201C4F"/>
                </a:solidFill>
              </a:rPr>
              <a:t>Click on Primary Service type 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201C4F"/>
                </a:solidFill>
              </a:rPr>
              <a:t>Scroll down to the middle of the page and click on: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b="1" i="1" dirty="0">
                <a:solidFill>
                  <a:srgbClr val="201C4F"/>
                </a:solidFill>
              </a:rPr>
              <a:t>”Check this box to display your service on the Treatment Connection website.”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400" b="1" dirty="0">
                <a:solidFill>
                  <a:srgbClr val="201C4F"/>
                </a:solidFill>
              </a:rPr>
              <a:t>Enter information in provided boxes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b="1" dirty="0">
                <a:solidFill>
                  <a:srgbClr val="201C4F"/>
                </a:solidFill>
              </a:rPr>
              <a:t>General public inquiries will flow into </a:t>
            </a:r>
            <a:r>
              <a:rPr lang="en-US" b="1" dirty="0" err="1">
                <a:solidFill>
                  <a:srgbClr val="201C4F"/>
                </a:solidFill>
              </a:rPr>
              <a:t>OpenBeds</a:t>
            </a:r>
            <a:r>
              <a:rPr lang="en-US" b="1" dirty="0">
                <a:solidFill>
                  <a:srgbClr val="201C4F"/>
                </a:solidFill>
              </a:rPr>
              <a:t> in the Referral Request status tab</a:t>
            </a:r>
          </a:p>
        </p:txBody>
      </p:sp>
      <p:pic>
        <p:nvPicPr>
          <p:cNvPr id="8" name="Picture 7" descr="A logo of a flower&#10;&#10;Description automatically generated">
            <a:extLst>
              <a:ext uri="{FF2B5EF4-FFF2-40B4-BE49-F238E27FC236}">
                <a16:creationId xmlns:a16="http://schemas.microsoft.com/office/drawing/2014/main" id="{8405A396-93F4-1766-2BE5-4088EF4CC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499" y="73137"/>
            <a:ext cx="1276677" cy="109731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2628946-7E2A-FC68-8ACB-3E16A7C479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54" y="3230250"/>
            <a:ext cx="7541416" cy="1451087"/>
          </a:xfrm>
          <a:prstGeom prst="rect">
            <a:avLst/>
          </a:prstGeom>
          <a:ln w="15875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2946714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amboo Health">
      <a:dk1>
        <a:srgbClr val="201C4F"/>
      </a:dk1>
      <a:lt1>
        <a:srgbClr val="FFFFFF"/>
      </a:lt1>
      <a:dk2>
        <a:srgbClr val="201C4F"/>
      </a:dk2>
      <a:lt2>
        <a:srgbClr val="FFFFFF"/>
      </a:lt2>
      <a:accent1>
        <a:srgbClr val="8CBD3C"/>
      </a:accent1>
      <a:accent2>
        <a:srgbClr val="FCF6ED"/>
      </a:accent2>
      <a:accent3>
        <a:srgbClr val="201C4F"/>
      </a:accent3>
      <a:accent4>
        <a:srgbClr val="FFD00D"/>
      </a:accent4>
      <a:accent5>
        <a:srgbClr val="F2783B"/>
      </a:accent5>
      <a:accent6>
        <a:srgbClr val="18181E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98000">
              <a:schemeClr val="accent6">
                <a:lumMod val="94000"/>
                <a:lumOff val="6000"/>
              </a:schemeClr>
            </a:gs>
            <a:gs pos="20000">
              <a:schemeClr val="accent5"/>
            </a:gs>
          </a:gsLst>
          <a:lin ang="2700000" scaled="1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 anchor="b">
        <a:noAutofit/>
      </a:bodyPr>
      <a:lstStyle>
        <a:defPPr algn="l">
          <a:defRPr sz="10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912DA61D80D649BF8AE06276637257" ma:contentTypeVersion="14" ma:contentTypeDescription="Create a new document." ma:contentTypeScope="" ma:versionID="d3ac0bd34680f6a7396e6e0d60c6817a">
  <xsd:schema xmlns:xsd="http://www.w3.org/2001/XMLSchema" xmlns:xs="http://www.w3.org/2001/XMLSchema" xmlns:p="http://schemas.microsoft.com/office/2006/metadata/properties" xmlns:ns2="07acafa1-99cb-47f2-8f63-c919040f491b" xmlns:ns3="3828640e-85ea-4279-af36-0315fd7e095b" targetNamespace="http://schemas.microsoft.com/office/2006/metadata/properties" ma:root="true" ma:fieldsID="6118a49d4570500a2308acf1ce671546" ns2:_="" ns3:_="">
    <xsd:import namespace="07acafa1-99cb-47f2-8f63-c919040f491b"/>
    <xsd:import namespace="3828640e-85ea-4279-af36-0315fd7e09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acafa1-99cb-47f2-8f63-c919040f4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7a9046-1c1d-4939-93b5-e59aa16d51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8640e-85ea-4279-af36-0315fd7e09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92dfa10-0872-4a33-9f4d-f22dee68eb68}" ma:internalName="TaxCatchAll" ma:showField="CatchAllData" ma:web="3828640e-85ea-4279-af36-0315fd7e09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acafa1-99cb-47f2-8f63-c919040f491b">
      <Terms xmlns="http://schemas.microsoft.com/office/infopath/2007/PartnerControls"/>
    </lcf76f155ced4ddcb4097134ff3c332f>
    <TaxCatchAll xmlns="3828640e-85ea-4279-af36-0315fd7e095b" xsi:nil="true"/>
    <SharedWithUsers xmlns="3828640e-85ea-4279-af36-0315fd7e095b">
      <UserInfo>
        <DisplayName>Melody Shannon</DisplayName>
        <AccountId>319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D3101A5-2E09-4666-AA5F-CFBDDC5F12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22A019-69BA-4120-8F9B-4FE7F2D4D749}">
  <ds:schemaRefs>
    <ds:schemaRef ds:uri="07acafa1-99cb-47f2-8f63-c919040f491b"/>
    <ds:schemaRef ds:uri="3828640e-85ea-4279-af36-0315fd7e09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98CDBC-573F-435C-BA73-4F784F08221F}">
  <ds:schemaRefs>
    <ds:schemaRef ds:uri="http://purl.org/dc/dcmitype/"/>
    <ds:schemaRef ds:uri="http://schemas.microsoft.com/office/2006/documentManagement/types"/>
    <ds:schemaRef ds:uri="07acafa1-99cb-47f2-8f63-c919040f491b"/>
    <ds:schemaRef ds:uri="http://purl.org/dc/elements/1.1/"/>
    <ds:schemaRef ds:uri="3828640e-85ea-4279-af36-0315fd7e095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221</Words>
  <Application>Microsoft Macintosh PowerPoint</Application>
  <PresentationFormat>On-screen Show (16:9)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Gill Sans MT</vt:lpstr>
      <vt:lpstr>Segoe UI Emoji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Sunny Hipple</dc:creator>
  <cp:lastModifiedBy>Grace Beard</cp:lastModifiedBy>
  <cp:revision>27</cp:revision>
  <dcterms:created xsi:type="dcterms:W3CDTF">2020-01-29T15:38:42Z</dcterms:created>
  <dcterms:modified xsi:type="dcterms:W3CDTF">2024-12-03T17:55:17Z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0x010100F2912DA61D80D649BF8AE06276637257</vt:lpwstr>
  </property>
  <property fmtid="{D5CDD505-2E9C-101B-9397-08002B2CF9AE}" pid="3" name="Order">
    <vt:r8>8000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